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rata" panose="020B0604020202020204" charset="0"/>
      <p:regular r:id="rId11"/>
    </p:embeddedFont>
    <p:embeddedFont>
      <p:font typeface="Raleway" pitchFamily="2" charset="0"/>
      <p:regular r:id="rId12"/>
    </p:embeddedFont>
    <p:embeddedFont>
      <p:font typeface="Raleway Bold" charset="0"/>
      <p:regular r:id="rId13"/>
    </p:embeddedFont>
    <p:embeddedFont>
      <p:font typeface="Raleway Medium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1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2127647"/>
            <a:ext cx="9445526" cy="2657921"/>
            <a:chOff x="0" y="0"/>
            <a:chExt cx="12594035" cy="3543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594035" cy="35629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HealthConnect: Connecting Patients with Doctors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5210770"/>
            <a:ext cx="9445526" cy="907256"/>
            <a:chOff x="0" y="0"/>
            <a:chExt cx="12594035" cy="12096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Revolutionary telemedicine platform launching Q4 2025. We're addressing a Ksh.36B virtual healthcare market opportunity in Kenya.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50237" y="6436965"/>
            <a:ext cx="9445526" cy="907256"/>
            <a:chOff x="0" y="0"/>
            <a:chExt cx="12594035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Founded by a team at PLP software developers. Seeking Ksh.20M seed investment for countrywide expansion.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45475" y="7679531"/>
            <a:ext cx="463154" cy="463154"/>
            <a:chOff x="0" y="0"/>
            <a:chExt cx="617538" cy="617538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04901" cy="604901"/>
            </a:xfrm>
            <a:custGeom>
              <a:avLst/>
              <a:gdLst/>
              <a:ahLst/>
              <a:cxnLst/>
              <a:rect l="l" t="t" r="r" b="b"/>
              <a:pathLst>
                <a:path w="604901" h="604901">
                  <a:moveTo>
                    <a:pt x="0" y="302387"/>
                  </a:moveTo>
                  <a:cubicBezTo>
                    <a:pt x="0" y="135382"/>
                    <a:pt x="135382" y="0"/>
                    <a:pt x="302387" y="0"/>
                  </a:cubicBezTo>
                  <a:cubicBezTo>
                    <a:pt x="469392" y="0"/>
                    <a:pt x="604901" y="135382"/>
                    <a:pt x="604901" y="302387"/>
                  </a:cubicBezTo>
                  <a:cubicBezTo>
                    <a:pt x="604901" y="469392"/>
                    <a:pt x="469392" y="604901"/>
                    <a:pt x="302387" y="604901"/>
                  </a:cubicBezTo>
                  <a:cubicBezTo>
                    <a:pt x="135382" y="604901"/>
                    <a:pt x="0" y="469392"/>
                    <a:pt x="0" y="302387"/>
                  </a:cubicBezTo>
                  <a:close/>
                </a:path>
              </a:pathLst>
            </a:custGeom>
            <a:solidFill>
              <a:srgbClr val="2C983A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4D4D51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002786" y="7850089"/>
            <a:ext cx="148530" cy="121890"/>
            <a:chOff x="0" y="0"/>
            <a:chExt cx="198040" cy="1625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040" cy="162520"/>
            </a:xfrm>
            <a:custGeom>
              <a:avLst/>
              <a:gdLst/>
              <a:ahLst/>
              <a:cxnLst/>
              <a:rect l="l" t="t" r="r" b="b"/>
              <a:pathLst>
                <a:path w="198040" h="162520">
                  <a:moveTo>
                    <a:pt x="0" y="0"/>
                  </a:moveTo>
                  <a:lnTo>
                    <a:pt x="198040" y="0"/>
                  </a:lnTo>
                  <a:lnTo>
                    <a:pt x="198040" y="162520"/>
                  </a:lnTo>
                  <a:lnTo>
                    <a:pt x="0" y="16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198040" cy="152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"/>
                </a:lnSpc>
              </a:pPr>
              <a:r>
                <a:rPr lang="en-US" sz="937" b="1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445550" y="7663160"/>
            <a:ext cx="3417837" cy="496044"/>
            <a:chOff x="0" y="0"/>
            <a:chExt cx="4557117" cy="66139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57117" cy="661392"/>
            </a:xfrm>
            <a:custGeom>
              <a:avLst/>
              <a:gdLst/>
              <a:ahLst/>
              <a:cxnLst/>
              <a:rect l="l" t="t" r="r" b="b"/>
              <a:pathLst>
                <a:path w="4557117" h="661392">
                  <a:moveTo>
                    <a:pt x="0" y="0"/>
                  </a:moveTo>
                  <a:lnTo>
                    <a:pt x="4557117" y="0"/>
                  </a:lnTo>
                  <a:lnTo>
                    <a:pt x="4557117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4557117" cy="7280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4"/>
                </a:lnSpc>
              </a:pPr>
              <a:r>
                <a:rPr lang="en-US" sz="2750" b="1" dirty="0">
                  <a:solidFill>
                    <a:srgbClr val="CFCBB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by Stephen Okoth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081534"/>
            <a:ext cx="7088237" cy="885974"/>
            <a:chOff x="0" y="0"/>
            <a:chExt cx="945098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Problem &amp; Solution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2676227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The Problem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402657"/>
            <a:ext cx="7805886" cy="453629"/>
            <a:chOff x="0" y="0"/>
            <a:chExt cx="10407848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63% of patients wait 3+ weeks for appointments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3955405"/>
            <a:ext cx="7805886" cy="453629"/>
            <a:chOff x="0" y="0"/>
            <a:chExt cx="10407848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80% of non-urgent care could be virtual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4508152"/>
            <a:ext cx="7805886" cy="453629"/>
            <a:chOff x="0" y="0"/>
            <a:chExt cx="10407848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Rural patients travel 4+ hours to specialists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99401" y="2676227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Our Solution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9401" y="3402657"/>
            <a:ext cx="7805886" cy="907256"/>
            <a:chOff x="0" y="0"/>
            <a:chExt cx="10407848" cy="1209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Mobile platform connecting patients to doctors/</a:t>
              </a:r>
              <a:r>
                <a:rPr lang="en-US" sz="2187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specialiasts</a:t>
              </a: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 24/7. Video consultations, prescriptions, and follow-ups in one app.</a:t>
              </a:r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9489876" y="4961781"/>
            <a:ext cx="7805886" cy="4257675"/>
          </a:xfrm>
          <a:custGeom>
            <a:avLst/>
            <a:gdLst/>
            <a:ahLst/>
            <a:cxnLst/>
            <a:rect l="l" t="t" r="r" b="b"/>
            <a:pathLst>
              <a:path w="7805886" h="4257675">
                <a:moveTo>
                  <a:pt x="0" y="0"/>
                </a:moveTo>
                <a:lnTo>
                  <a:pt x="7805886" y="0"/>
                </a:lnTo>
                <a:lnTo>
                  <a:pt x="7805886" y="4257676"/>
                </a:lnTo>
                <a:lnTo>
                  <a:pt x="0" y="4257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" r="-29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470421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Product Features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278159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92238" y="3773835"/>
            <a:ext cx="2912269" cy="885825"/>
            <a:chOff x="0" y="0"/>
            <a:chExt cx="3883025" cy="1181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83025" cy="1181100"/>
            </a:xfrm>
            <a:custGeom>
              <a:avLst/>
              <a:gdLst/>
              <a:ahLst/>
              <a:cxnLst/>
              <a:rect l="l" t="t" r="r" b="b"/>
              <a:pathLst>
                <a:path w="3883025" h="1181100">
                  <a:moveTo>
                    <a:pt x="0" y="0"/>
                  </a:moveTo>
                  <a:lnTo>
                    <a:pt x="3883025" y="0"/>
                  </a:lnTo>
                  <a:lnTo>
                    <a:pt x="3883025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3883025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HIPAA/DHA-compliant Video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4829770"/>
            <a:ext cx="2912269" cy="907256"/>
            <a:chOff x="0" y="0"/>
            <a:chExt cx="3883025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83025" cy="1209675"/>
            </a:xfrm>
            <a:custGeom>
              <a:avLst/>
              <a:gdLst/>
              <a:ahLst/>
              <a:cxnLst/>
              <a:rect l="l" t="t" r="r" b="b"/>
              <a:pathLst>
                <a:path w="3883025" h="1209675">
                  <a:moveTo>
                    <a:pt x="0" y="0"/>
                  </a:moveTo>
                  <a:lnTo>
                    <a:pt x="3883025" y="0"/>
                  </a:lnTo>
                  <a:lnTo>
                    <a:pt x="38830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388302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Connect with 3,000+ physicians securely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4258866" y="278159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258866" y="3508028"/>
            <a:ext cx="2912269" cy="708719"/>
            <a:chOff x="0" y="-354410"/>
            <a:chExt cx="3883025" cy="9449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83025" cy="590550"/>
            </a:xfrm>
            <a:custGeom>
              <a:avLst/>
              <a:gdLst/>
              <a:ahLst/>
              <a:cxnLst/>
              <a:rect l="l" t="t" r="r" b="b"/>
              <a:pathLst>
                <a:path w="3883025" h="590550">
                  <a:moveTo>
                    <a:pt x="0" y="0"/>
                  </a:moveTo>
                  <a:lnTo>
                    <a:pt x="3883025" y="0"/>
                  </a:lnTo>
                  <a:lnTo>
                    <a:pt x="388302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54410"/>
              <a:ext cx="3883025" cy="9449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App-based screening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58866" y="4386858"/>
            <a:ext cx="2912269" cy="907256"/>
            <a:chOff x="0" y="0"/>
            <a:chExt cx="3883025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83025" cy="1209675"/>
            </a:xfrm>
            <a:custGeom>
              <a:avLst/>
              <a:gdLst/>
              <a:ahLst/>
              <a:cxnLst/>
              <a:rect l="l" t="t" r="r" b="b"/>
              <a:pathLst>
                <a:path w="3883025" h="1209675">
                  <a:moveTo>
                    <a:pt x="0" y="0"/>
                  </a:moveTo>
                  <a:lnTo>
                    <a:pt x="3883025" y="0"/>
                  </a:lnTo>
                  <a:lnTo>
                    <a:pt x="38830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388302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Reduces consultation time by 30%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7525494" y="278159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7525494" y="3773835"/>
            <a:ext cx="2912269" cy="442912"/>
            <a:chOff x="0" y="0"/>
            <a:chExt cx="3883025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83025" cy="590550"/>
            </a:xfrm>
            <a:custGeom>
              <a:avLst/>
              <a:gdLst/>
              <a:ahLst/>
              <a:cxnLst/>
              <a:rect l="l" t="t" r="r" b="b"/>
              <a:pathLst>
                <a:path w="3883025" h="590550">
                  <a:moveTo>
                    <a:pt x="0" y="0"/>
                  </a:moveTo>
                  <a:lnTo>
                    <a:pt x="3883025" y="0"/>
                  </a:lnTo>
                  <a:lnTo>
                    <a:pt x="388302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3883025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E-prescriptions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525494" y="4386858"/>
            <a:ext cx="2912269" cy="907256"/>
            <a:chOff x="0" y="0"/>
            <a:chExt cx="3883025" cy="12096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83025" cy="1209675"/>
            </a:xfrm>
            <a:custGeom>
              <a:avLst/>
              <a:gdLst/>
              <a:ahLst/>
              <a:cxnLst/>
              <a:rect l="l" t="t" r="r" b="b"/>
              <a:pathLst>
                <a:path w="3883025" h="1209675">
                  <a:moveTo>
                    <a:pt x="0" y="0"/>
                  </a:moveTo>
                  <a:lnTo>
                    <a:pt x="3883025" y="0"/>
                  </a:lnTo>
                  <a:lnTo>
                    <a:pt x="38830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388302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Integrated with 85% of Kenya pharmacies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992238" y="6304061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992238" y="7296299"/>
            <a:ext cx="2912269" cy="442912"/>
            <a:chOff x="0" y="0"/>
            <a:chExt cx="3883025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883025" cy="590550"/>
            </a:xfrm>
            <a:custGeom>
              <a:avLst/>
              <a:gdLst/>
              <a:ahLst/>
              <a:cxnLst/>
              <a:rect l="l" t="t" r="r" b="b"/>
              <a:pathLst>
                <a:path w="3883025" h="590550">
                  <a:moveTo>
                    <a:pt x="0" y="0"/>
                  </a:moveTo>
                  <a:lnTo>
                    <a:pt x="3883025" y="0"/>
                  </a:lnTo>
                  <a:lnTo>
                    <a:pt x="388302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3883025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Quick Access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92238" y="7909322"/>
            <a:ext cx="2912269" cy="907256"/>
            <a:chOff x="0" y="0"/>
            <a:chExt cx="3883025" cy="12096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883025" cy="1209675"/>
            </a:xfrm>
            <a:custGeom>
              <a:avLst/>
              <a:gdLst/>
              <a:ahLst/>
              <a:cxnLst/>
              <a:rect l="l" t="t" r="r" b="b"/>
              <a:pathLst>
                <a:path w="3883025" h="1209675">
                  <a:moveTo>
                    <a:pt x="0" y="0"/>
                  </a:moveTo>
                  <a:lnTo>
                    <a:pt x="3883025" y="0"/>
                  </a:lnTo>
                  <a:lnTo>
                    <a:pt x="38830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388302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Average wait time: under 20 minutes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177529"/>
            <a:ext cx="7148959" cy="885974"/>
            <a:chOff x="0" y="0"/>
            <a:chExt cx="9531945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31945" cy="1181298"/>
            </a:xfrm>
            <a:custGeom>
              <a:avLst/>
              <a:gdLst/>
              <a:ahLst/>
              <a:cxnLst/>
              <a:rect l="l" t="t" r="r" b="b"/>
              <a:pathLst>
                <a:path w="9531945" h="1181298">
                  <a:moveTo>
                    <a:pt x="0" y="0"/>
                  </a:moveTo>
                  <a:lnTo>
                    <a:pt x="9531945" y="0"/>
                  </a:lnTo>
                  <a:lnTo>
                    <a:pt x="953194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531945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Target Market &amp; Size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79736" y="4950321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Primary Market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491906"/>
            <a:ext cx="4731544" cy="1717626"/>
            <a:chOff x="0" y="-95251"/>
            <a:chExt cx="6308725" cy="22901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08725" cy="604838"/>
            </a:xfrm>
            <a:custGeom>
              <a:avLst/>
              <a:gdLst/>
              <a:ahLst/>
              <a:cxnLst/>
              <a:rect l="l" t="t" r="r" b="b"/>
              <a:pathLst>
                <a:path w="6308725" h="604838">
                  <a:moveTo>
                    <a:pt x="0" y="0"/>
                  </a:moveTo>
                  <a:lnTo>
                    <a:pt x="6308725" y="0"/>
                  </a:lnTo>
                  <a:lnTo>
                    <a:pt x="63087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1"/>
              <a:ext cx="6308725" cy="22901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14M insured Kenyan principal members and 22.8M beneficiaries ages 25-55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6290816" y="2630537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 descr="preencoded.png"/>
          <p:cNvSpPr/>
          <p:nvPr/>
        </p:nvSpPr>
        <p:spPr>
          <a:xfrm>
            <a:off x="7475041" y="5234434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9" r="-469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997035" y="3303985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Secondary Market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97035" y="3917007"/>
            <a:ext cx="5298727" cy="907256"/>
            <a:chOff x="0" y="0"/>
            <a:chExt cx="7064970" cy="1209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64970" cy="1209675"/>
            </a:xfrm>
            <a:custGeom>
              <a:avLst/>
              <a:gdLst/>
              <a:ahLst/>
              <a:cxnLst/>
              <a:rect l="l" t="t" r="r" b="b"/>
              <a:pathLst>
                <a:path w="7064970" h="1209675">
                  <a:moveTo>
                    <a:pt x="0" y="0"/>
                  </a:moveTo>
                  <a:lnTo>
                    <a:pt x="7064970" y="0"/>
                  </a:lnTo>
                  <a:lnTo>
                    <a:pt x="70649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706497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72%  rural Kenyans with limited healthcare access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6290816" y="2630537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 descr="preencoded.png"/>
          <p:cNvSpPr/>
          <p:nvPr/>
        </p:nvSpPr>
        <p:spPr>
          <a:xfrm>
            <a:off x="9679038" y="3961954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9" r="-469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1997035" y="6596509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Tertiary Market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997035" y="7209532"/>
            <a:ext cx="5298727" cy="453629"/>
            <a:chOff x="0" y="0"/>
            <a:chExt cx="7064970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064970" cy="604838"/>
            </a:xfrm>
            <a:custGeom>
              <a:avLst/>
              <a:gdLst/>
              <a:ahLst/>
              <a:cxnLst/>
              <a:rect l="l" t="t" r="r" b="b"/>
              <a:pathLst>
                <a:path w="7064970" h="604838">
                  <a:moveTo>
                    <a:pt x="0" y="0"/>
                  </a:moveTo>
                  <a:lnTo>
                    <a:pt x="7064970" y="0"/>
                  </a:lnTo>
                  <a:lnTo>
                    <a:pt x="70649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706497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36.2% Kenyans with chronic conditions</a:t>
              </a: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6290816" y="2630537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Freeform 31" descr="preencoded.png"/>
          <p:cNvSpPr/>
          <p:nvPr/>
        </p:nvSpPr>
        <p:spPr>
          <a:xfrm>
            <a:off x="9679038" y="6506915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69" r="-469"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992238" y="8655695"/>
            <a:ext cx="16303526" cy="453629"/>
            <a:chOff x="0" y="0"/>
            <a:chExt cx="21738035" cy="604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Ksh</a:t>
              </a: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. 36.13 B telemedicine market by 2026 (12.26% CAGR). Capturing just 5% = </a:t>
              </a:r>
              <a:r>
                <a:rPr lang="en-US" sz="2187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Ksh</a:t>
              </a: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. 1.8 B annual revenue.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858440"/>
            <a:ext cx="8056066" cy="885974"/>
            <a:chOff x="0" y="0"/>
            <a:chExt cx="10741422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41422" cy="1181298"/>
            </a:xfrm>
            <a:custGeom>
              <a:avLst/>
              <a:gdLst/>
              <a:ahLst/>
              <a:cxnLst/>
              <a:rect l="l" t="t" r="r" b="b"/>
              <a:pathLst>
                <a:path w="10741422" h="1181298">
                  <a:moveTo>
                    <a:pt x="0" y="0"/>
                  </a:moveTo>
                  <a:lnTo>
                    <a:pt x="10741422" y="0"/>
                  </a:lnTo>
                  <a:lnTo>
                    <a:pt x="1074142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41422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Competitive Landscape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2164854"/>
            <a:ext cx="9455051" cy="7268467"/>
            <a:chOff x="0" y="0"/>
            <a:chExt cx="12606735" cy="96912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06782" cy="9691370"/>
            </a:xfrm>
            <a:custGeom>
              <a:avLst/>
              <a:gdLst/>
              <a:ahLst/>
              <a:cxnLst/>
              <a:rect l="l" t="t" r="r" b="b"/>
              <a:pathLst>
                <a:path w="12606782" h="9691370">
                  <a:moveTo>
                    <a:pt x="0" y="63119"/>
                  </a:moveTo>
                  <a:cubicBezTo>
                    <a:pt x="0" y="28194"/>
                    <a:pt x="28194" y="0"/>
                    <a:pt x="63119" y="0"/>
                  </a:cubicBezTo>
                  <a:lnTo>
                    <a:pt x="12543663" y="0"/>
                  </a:lnTo>
                  <a:lnTo>
                    <a:pt x="12543663" y="6350"/>
                  </a:lnTo>
                  <a:lnTo>
                    <a:pt x="12543663" y="0"/>
                  </a:lnTo>
                  <a:cubicBezTo>
                    <a:pt x="12578461" y="0"/>
                    <a:pt x="12606782" y="28194"/>
                    <a:pt x="12606782" y="63119"/>
                  </a:cubicBezTo>
                  <a:lnTo>
                    <a:pt x="12600432" y="63119"/>
                  </a:lnTo>
                  <a:lnTo>
                    <a:pt x="12606782" y="63119"/>
                  </a:lnTo>
                  <a:lnTo>
                    <a:pt x="12606782" y="9628251"/>
                  </a:lnTo>
                  <a:lnTo>
                    <a:pt x="12600432" y="9628251"/>
                  </a:lnTo>
                  <a:lnTo>
                    <a:pt x="12606782" y="9628251"/>
                  </a:lnTo>
                  <a:cubicBezTo>
                    <a:pt x="12606782" y="9663049"/>
                    <a:pt x="12578588" y="9691370"/>
                    <a:pt x="12543663" y="9691370"/>
                  </a:cubicBezTo>
                  <a:lnTo>
                    <a:pt x="12543663" y="9685020"/>
                  </a:lnTo>
                  <a:lnTo>
                    <a:pt x="12543663" y="9691370"/>
                  </a:lnTo>
                  <a:lnTo>
                    <a:pt x="63119" y="9691370"/>
                  </a:lnTo>
                  <a:lnTo>
                    <a:pt x="63119" y="9685020"/>
                  </a:lnTo>
                  <a:lnTo>
                    <a:pt x="63119" y="9691370"/>
                  </a:lnTo>
                  <a:cubicBezTo>
                    <a:pt x="28321" y="9691370"/>
                    <a:pt x="0" y="9663176"/>
                    <a:pt x="0" y="9628251"/>
                  </a:cubicBezTo>
                  <a:lnTo>
                    <a:pt x="0" y="63119"/>
                  </a:lnTo>
                  <a:lnTo>
                    <a:pt x="6350" y="63119"/>
                  </a:lnTo>
                  <a:lnTo>
                    <a:pt x="0" y="63119"/>
                  </a:lnTo>
                  <a:moveTo>
                    <a:pt x="12700" y="63119"/>
                  </a:moveTo>
                  <a:lnTo>
                    <a:pt x="12700" y="9628251"/>
                  </a:lnTo>
                  <a:lnTo>
                    <a:pt x="6350" y="9628251"/>
                  </a:lnTo>
                  <a:lnTo>
                    <a:pt x="12700" y="9628251"/>
                  </a:lnTo>
                  <a:cubicBezTo>
                    <a:pt x="12700" y="9656064"/>
                    <a:pt x="35306" y="9678670"/>
                    <a:pt x="63119" y="9678670"/>
                  </a:cubicBezTo>
                  <a:lnTo>
                    <a:pt x="12543663" y="9678670"/>
                  </a:lnTo>
                  <a:cubicBezTo>
                    <a:pt x="12571476" y="9678670"/>
                    <a:pt x="12594082" y="9656064"/>
                    <a:pt x="12594082" y="9628251"/>
                  </a:cubicBezTo>
                  <a:lnTo>
                    <a:pt x="12594082" y="63119"/>
                  </a:lnTo>
                  <a:cubicBezTo>
                    <a:pt x="12594082" y="35306"/>
                    <a:pt x="12571476" y="12700"/>
                    <a:pt x="12543663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306"/>
                    <a:pt x="12700" y="63119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01762" y="2318368"/>
            <a:ext cx="9426476" cy="1266528"/>
            <a:chOff x="0" y="0"/>
            <a:chExt cx="12568635" cy="16887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85577" y="2358777"/>
            <a:ext cx="1784748" cy="561826"/>
            <a:chOff x="-1" y="0"/>
            <a:chExt cx="2379664" cy="749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9663" cy="604838"/>
            </a:xfrm>
            <a:custGeom>
              <a:avLst/>
              <a:gdLst/>
              <a:ahLst/>
              <a:cxnLst/>
              <a:rect l="l" t="t" r="r" b="b"/>
              <a:pathLst>
                <a:path w="2379663" h="604838">
                  <a:moveTo>
                    <a:pt x="0" y="0"/>
                  </a:moveTo>
                  <a:lnTo>
                    <a:pt x="2379663" y="0"/>
                  </a:lnTo>
                  <a:lnTo>
                    <a:pt x="237966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-1" y="49011"/>
              <a:ext cx="2379663" cy="7000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Feature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632597" y="2358777"/>
            <a:ext cx="1794272" cy="1006076"/>
            <a:chOff x="-19051" y="0"/>
            <a:chExt cx="2392363" cy="13414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73312" cy="1209675"/>
            </a:xfrm>
            <a:custGeom>
              <a:avLst/>
              <a:gdLst/>
              <a:ahLst/>
              <a:cxnLst/>
              <a:rect l="l" t="t" r="r" b="b"/>
              <a:pathLst>
                <a:path w="2373312" h="1209675">
                  <a:moveTo>
                    <a:pt x="0" y="0"/>
                  </a:moveTo>
                  <a:lnTo>
                    <a:pt x="2373312" y="0"/>
                  </a:lnTo>
                  <a:lnTo>
                    <a:pt x="237331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-19051" y="36511"/>
              <a:ext cx="2373312" cy="13049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HealthConnect</a:t>
              </a:r>
              <a:endParaRPr lang="en-US" sz="2187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003429" y="2358777"/>
            <a:ext cx="1779984" cy="604003"/>
            <a:chOff x="0" y="0"/>
            <a:chExt cx="2373312" cy="8053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73312" cy="604838"/>
            </a:xfrm>
            <a:custGeom>
              <a:avLst/>
              <a:gdLst/>
              <a:ahLst/>
              <a:cxnLst/>
              <a:rect l="l" t="t" r="r" b="b"/>
              <a:pathLst>
                <a:path w="2373312" h="604838">
                  <a:moveTo>
                    <a:pt x="0" y="0"/>
                  </a:moveTo>
                  <a:lnTo>
                    <a:pt x="2373312" y="0"/>
                  </a:lnTo>
                  <a:lnTo>
                    <a:pt x="237331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05248"/>
              <a:ext cx="2373312" cy="7000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ConnectMed</a:t>
              </a:r>
              <a:endParaRPr lang="en-US" sz="2187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359974" y="2358777"/>
            <a:ext cx="1784748" cy="582914"/>
            <a:chOff x="0" y="0"/>
            <a:chExt cx="2379663" cy="7772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79663" cy="604838"/>
            </a:xfrm>
            <a:custGeom>
              <a:avLst/>
              <a:gdLst/>
              <a:ahLst/>
              <a:cxnLst/>
              <a:rect l="l" t="t" r="r" b="b"/>
              <a:pathLst>
                <a:path w="2379663" h="604838">
                  <a:moveTo>
                    <a:pt x="0" y="0"/>
                  </a:moveTo>
                  <a:lnTo>
                    <a:pt x="2379663" y="0"/>
                  </a:lnTo>
                  <a:lnTo>
                    <a:pt x="237966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77129"/>
              <a:ext cx="2379663" cy="7000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Afyabora</a:t>
              </a:r>
              <a:endParaRPr lang="en-US" sz="2187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01762" y="3445669"/>
            <a:ext cx="9426476" cy="1720155"/>
            <a:chOff x="0" y="0"/>
            <a:chExt cx="12568635" cy="22935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568682" cy="2293493"/>
            </a:xfrm>
            <a:custGeom>
              <a:avLst/>
              <a:gdLst/>
              <a:ahLst/>
              <a:cxnLst/>
              <a:rect l="l" t="t" r="r" b="b"/>
              <a:pathLst>
                <a:path w="12568682" h="2293493">
                  <a:moveTo>
                    <a:pt x="0" y="0"/>
                  </a:moveTo>
                  <a:lnTo>
                    <a:pt x="12568682" y="0"/>
                  </a:lnTo>
                  <a:lnTo>
                    <a:pt x="12568682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85578" y="3625304"/>
            <a:ext cx="1784747" cy="1360885"/>
            <a:chOff x="0" y="0"/>
            <a:chExt cx="2379663" cy="181451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9663" cy="1814513"/>
            </a:xfrm>
            <a:custGeom>
              <a:avLst/>
              <a:gdLst/>
              <a:ahLst/>
              <a:cxnLst/>
              <a:rect l="l" t="t" r="r" b="b"/>
              <a:pathLst>
                <a:path w="2379663" h="1814513">
                  <a:moveTo>
                    <a:pt x="0" y="0"/>
                  </a:moveTo>
                  <a:lnTo>
                    <a:pt x="2379663" y="0"/>
                  </a:lnTo>
                  <a:lnTo>
                    <a:pt x="237966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2379663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Doctor-Patient Matching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646885" y="3625304"/>
            <a:ext cx="1779984" cy="453629"/>
            <a:chOff x="0" y="0"/>
            <a:chExt cx="2373312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373312" cy="604838"/>
            </a:xfrm>
            <a:custGeom>
              <a:avLst/>
              <a:gdLst/>
              <a:ahLst/>
              <a:cxnLst/>
              <a:rect l="l" t="t" r="r" b="b"/>
              <a:pathLst>
                <a:path w="2373312" h="604838">
                  <a:moveTo>
                    <a:pt x="0" y="0"/>
                  </a:moveTo>
                  <a:lnTo>
                    <a:pt x="2373312" y="0"/>
                  </a:lnTo>
                  <a:lnTo>
                    <a:pt x="237331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237331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Yes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003429" y="3625304"/>
            <a:ext cx="1779984" cy="453629"/>
            <a:chOff x="0" y="0"/>
            <a:chExt cx="2373312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373312" cy="604838"/>
            </a:xfrm>
            <a:custGeom>
              <a:avLst/>
              <a:gdLst/>
              <a:ahLst/>
              <a:cxnLst/>
              <a:rect l="l" t="t" r="r" b="b"/>
              <a:pathLst>
                <a:path w="2373312" h="604838">
                  <a:moveTo>
                    <a:pt x="0" y="0"/>
                  </a:moveTo>
                  <a:lnTo>
                    <a:pt x="2373312" y="0"/>
                  </a:lnTo>
                  <a:lnTo>
                    <a:pt x="237331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237331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Limited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359974" y="3625304"/>
            <a:ext cx="1784748" cy="453629"/>
            <a:chOff x="0" y="0"/>
            <a:chExt cx="2379663" cy="6048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379663" cy="604838"/>
            </a:xfrm>
            <a:custGeom>
              <a:avLst/>
              <a:gdLst/>
              <a:ahLst/>
              <a:cxnLst/>
              <a:rect l="l" t="t" r="r" b="b"/>
              <a:pathLst>
                <a:path w="2379663" h="604838">
                  <a:moveTo>
                    <a:pt x="0" y="0"/>
                  </a:moveTo>
                  <a:lnTo>
                    <a:pt x="2379663" y="0"/>
                  </a:lnTo>
                  <a:lnTo>
                    <a:pt x="237966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2379663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No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01762" y="5165824"/>
            <a:ext cx="9426476" cy="1266527"/>
            <a:chOff x="0" y="0"/>
            <a:chExt cx="12568635" cy="168870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285578" y="5345460"/>
            <a:ext cx="1784747" cy="907256"/>
            <a:chOff x="0" y="0"/>
            <a:chExt cx="2379663" cy="12096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379663" cy="1209675"/>
            </a:xfrm>
            <a:custGeom>
              <a:avLst/>
              <a:gdLst/>
              <a:ahLst/>
              <a:cxnLst/>
              <a:rect l="l" t="t" r="r" b="b"/>
              <a:pathLst>
                <a:path w="2379663" h="1209675">
                  <a:moveTo>
                    <a:pt x="0" y="0"/>
                  </a:moveTo>
                  <a:lnTo>
                    <a:pt x="2379663" y="0"/>
                  </a:lnTo>
                  <a:lnTo>
                    <a:pt x="237966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237966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Insurance Integration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646885" y="5345460"/>
            <a:ext cx="1779984" cy="907256"/>
            <a:chOff x="0" y="0"/>
            <a:chExt cx="2373312" cy="12096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373312" cy="1209675"/>
            </a:xfrm>
            <a:custGeom>
              <a:avLst/>
              <a:gdLst/>
              <a:ahLst/>
              <a:cxnLst/>
              <a:rect l="l" t="t" r="r" b="b"/>
              <a:pathLst>
                <a:path w="2373312" h="1209675">
                  <a:moveTo>
                    <a:pt x="0" y="0"/>
                  </a:moveTo>
                  <a:lnTo>
                    <a:pt x="2373312" y="0"/>
                  </a:lnTo>
                  <a:lnTo>
                    <a:pt x="237331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95250"/>
              <a:ext cx="237331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80% of carriers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6003429" y="5345460"/>
            <a:ext cx="1779984" cy="907256"/>
            <a:chOff x="0" y="0"/>
            <a:chExt cx="2373312" cy="120967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373312" cy="1209675"/>
            </a:xfrm>
            <a:custGeom>
              <a:avLst/>
              <a:gdLst/>
              <a:ahLst/>
              <a:cxnLst/>
              <a:rect l="l" t="t" r="r" b="b"/>
              <a:pathLst>
                <a:path w="2373312" h="1209675">
                  <a:moveTo>
                    <a:pt x="0" y="0"/>
                  </a:moveTo>
                  <a:lnTo>
                    <a:pt x="2373312" y="0"/>
                  </a:lnTo>
                  <a:lnTo>
                    <a:pt x="237331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95250"/>
              <a:ext cx="237331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60% of carriers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359974" y="5345460"/>
            <a:ext cx="1784748" cy="907256"/>
            <a:chOff x="0" y="0"/>
            <a:chExt cx="2379663" cy="12096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379663" cy="1209675"/>
            </a:xfrm>
            <a:custGeom>
              <a:avLst/>
              <a:gdLst/>
              <a:ahLst/>
              <a:cxnLst/>
              <a:rect l="l" t="t" r="r" b="b"/>
              <a:pathLst>
                <a:path w="2379663" h="1209675">
                  <a:moveTo>
                    <a:pt x="0" y="0"/>
                  </a:moveTo>
                  <a:lnTo>
                    <a:pt x="2379663" y="0"/>
                  </a:lnTo>
                  <a:lnTo>
                    <a:pt x="237966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0"/>
              <a:ext cx="237966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50% of carriers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1762" y="6432351"/>
            <a:ext cx="9426476" cy="1266527"/>
            <a:chOff x="0" y="0"/>
            <a:chExt cx="12568635" cy="168870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285578" y="6611987"/>
            <a:ext cx="1784747" cy="907256"/>
            <a:chOff x="0" y="0"/>
            <a:chExt cx="2379663" cy="120967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379663" cy="1209675"/>
            </a:xfrm>
            <a:custGeom>
              <a:avLst/>
              <a:gdLst/>
              <a:ahLst/>
              <a:cxnLst/>
              <a:rect l="l" t="t" r="r" b="b"/>
              <a:pathLst>
                <a:path w="2379663" h="1209675">
                  <a:moveTo>
                    <a:pt x="0" y="0"/>
                  </a:moveTo>
                  <a:lnTo>
                    <a:pt x="2379663" y="0"/>
                  </a:lnTo>
                  <a:lnTo>
                    <a:pt x="237966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95250"/>
              <a:ext cx="237966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Specialist Network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3646885" y="6611987"/>
            <a:ext cx="1779984" cy="907256"/>
            <a:chOff x="0" y="0"/>
            <a:chExt cx="2373312" cy="120967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373312" cy="1209675"/>
            </a:xfrm>
            <a:custGeom>
              <a:avLst/>
              <a:gdLst/>
              <a:ahLst/>
              <a:cxnLst/>
              <a:rect l="l" t="t" r="r" b="b"/>
              <a:pathLst>
                <a:path w="2373312" h="1209675">
                  <a:moveTo>
                    <a:pt x="0" y="0"/>
                  </a:moveTo>
                  <a:lnTo>
                    <a:pt x="2373312" y="0"/>
                  </a:lnTo>
                  <a:lnTo>
                    <a:pt x="237331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95250"/>
              <a:ext cx="237331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500+ specialists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6003429" y="6611987"/>
            <a:ext cx="1779984" cy="907256"/>
            <a:chOff x="0" y="0"/>
            <a:chExt cx="2373312" cy="1209675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373312" cy="1209675"/>
            </a:xfrm>
            <a:custGeom>
              <a:avLst/>
              <a:gdLst/>
              <a:ahLst/>
              <a:cxnLst/>
              <a:rect l="l" t="t" r="r" b="b"/>
              <a:pathLst>
                <a:path w="2373312" h="1209675">
                  <a:moveTo>
                    <a:pt x="0" y="0"/>
                  </a:moveTo>
                  <a:lnTo>
                    <a:pt x="2373312" y="0"/>
                  </a:lnTo>
                  <a:lnTo>
                    <a:pt x="237331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95250"/>
              <a:ext cx="237331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200+ specialists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8359974" y="6611987"/>
            <a:ext cx="1784748" cy="907256"/>
            <a:chOff x="0" y="0"/>
            <a:chExt cx="2379663" cy="1209675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2379663" cy="1209675"/>
            </a:xfrm>
            <a:custGeom>
              <a:avLst/>
              <a:gdLst/>
              <a:ahLst/>
              <a:cxnLst/>
              <a:rect l="l" t="t" r="r" b="b"/>
              <a:pathLst>
                <a:path w="2379663" h="1209675">
                  <a:moveTo>
                    <a:pt x="0" y="0"/>
                  </a:moveTo>
                  <a:lnTo>
                    <a:pt x="2379663" y="0"/>
                  </a:lnTo>
                  <a:lnTo>
                    <a:pt x="237966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95250"/>
              <a:ext cx="237966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150+ specialists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001762" y="7698879"/>
            <a:ext cx="9426476" cy="1720155"/>
            <a:chOff x="0" y="0"/>
            <a:chExt cx="12568635" cy="229354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2568682" cy="2293493"/>
            </a:xfrm>
            <a:custGeom>
              <a:avLst/>
              <a:gdLst/>
              <a:ahLst/>
              <a:cxnLst/>
              <a:rect l="l" t="t" r="r" b="b"/>
              <a:pathLst>
                <a:path w="12568682" h="2293493">
                  <a:moveTo>
                    <a:pt x="0" y="0"/>
                  </a:moveTo>
                  <a:lnTo>
                    <a:pt x="12568682" y="0"/>
                  </a:lnTo>
                  <a:lnTo>
                    <a:pt x="12568682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285578" y="7878515"/>
            <a:ext cx="1784747" cy="1360885"/>
            <a:chOff x="0" y="0"/>
            <a:chExt cx="2379663" cy="181451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379663" cy="1814513"/>
            </a:xfrm>
            <a:custGeom>
              <a:avLst/>
              <a:gdLst/>
              <a:ahLst/>
              <a:cxnLst/>
              <a:rect l="l" t="t" r="r" b="b"/>
              <a:pathLst>
                <a:path w="2379663" h="1814513">
                  <a:moveTo>
                    <a:pt x="0" y="0"/>
                  </a:moveTo>
                  <a:lnTo>
                    <a:pt x="2379663" y="0"/>
                  </a:lnTo>
                  <a:lnTo>
                    <a:pt x="237966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95250"/>
              <a:ext cx="2379663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Avg. Consultation Cost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3646885" y="7878515"/>
            <a:ext cx="1779984" cy="453629"/>
            <a:chOff x="0" y="0"/>
            <a:chExt cx="2373312" cy="604838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373312" cy="604838"/>
            </a:xfrm>
            <a:custGeom>
              <a:avLst/>
              <a:gdLst/>
              <a:ahLst/>
              <a:cxnLst/>
              <a:rect l="l" t="t" r="r" b="b"/>
              <a:pathLst>
                <a:path w="2373312" h="604838">
                  <a:moveTo>
                    <a:pt x="0" y="0"/>
                  </a:moveTo>
                  <a:lnTo>
                    <a:pt x="2373312" y="0"/>
                  </a:lnTo>
                  <a:lnTo>
                    <a:pt x="237331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95250"/>
              <a:ext cx="237331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Ksh.45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6003429" y="7878515"/>
            <a:ext cx="1779984" cy="453629"/>
            <a:chOff x="0" y="0"/>
            <a:chExt cx="2373312" cy="604838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373312" cy="604838"/>
            </a:xfrm>
            <a:custGeom>
              <a:avLst/>
              <a:gdLst/>
              <a:ahLst/>
              <a:cxnLst/>
              <a:rect l="l" t="t" r="r" b="b"/>
              <a:pathLst>
                <a:path w="2373312" h="604838">
                  <a:moveTo>
                    <a:pt x="0" y="0"/>
                  </a:moveTo>
                  <a:lnTo>
                    <a:pt x="2373312" y="0"/>
                  </a:lnTo>
                  <a:lnTo>
                    <a:pt x="237331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0" y="-95250"/>
              <a:ext cx="237331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Ksh.70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8359974" y="7878515"/>
            <a:ext cx="1784748" cy="453629"/>
            <a:chOff x="0" y="0"/>
            <a:chExt cx="2379663" cy="604838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2379663" cy="604838"/>
            </a:xfrm>
            <a:custGeom>
              <a:avLst/>
              <a:gdLst/>
              <a:ahLst/>
              <a:cxnLst/>
              <a:rect l="l" t="t" r="r" b="b"/>
              <a:pathLst>
                <a:path w="2379663" h="604838">
                  <a:moveTo>
                    <a:pt x="0" y="0"/>
                  </a:moveTo>
                  <a:lnTo>
                    <a:pt x="2379663" y="0"/>
                  </a:lnTo>
                  <a:lnTo>
                    <a:pt x="237966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0" y="-95250"/>
              <a:ext cx="2379663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Ksh.65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894308"/>
            <a:ext cx="7142859" cy="1301056"/>
            <a:chOff x="0" y="-553442"/>
            <a:chExt cx="9523812" cy="17347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01585" cy="1181298"/>
            </a:xfrm>
            <a:custGeom>
              <a:avLst/>
              <a:gdLst/>
              <a:ahLst/>
              <a:cxnLst/>
              <a:rect l="l" t="t" r="r" b="b"/>
              <a:pathLst>
                <a:path w="9501585" h="1181298">
                  <a:moveTo>
                    <a:pt x="0" y="0"/>
                  </a:moveTo>
                  <a:lnTo>
                    <a:pt x="9501585" y="0"/>
                  </a:lnTo>
                  <a:lnTo>
                    <a:pt x="950158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2227" y="-553442"/>
              <a:ext cx="9501585" cy="12003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Traction &amp; Roadmap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69176" y="2620566"/>
            <a:ext cx="38100" cy="6357045"/>
            <a:chOff x="0" y="0"/>
            <a:chExt cx="50800" cy="84760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8476107"/>
            </a:xfrm>
            <a:custGeom>
              <a:avLst/>
              <a:gdLst/>
              <a:ahLst/>
              <a:cxnLst/>
              <a:rect l="l" t="t" r="r" b="b"/>
              <a:pathLst>
                <a:path w="50800" h="8476107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450707"/>
                  </a:lnTo>
                  <a:cubicBezTo>
                    <a:pt x="50800" y="8464676"/>
                    <a:pt x="39370" y="8476107"/>
                    <a:pt x="25400" y="8476107"/>
                  </a:cubicBezTo>
                  <a:cubicBezTo>
                    <a:pt x="11430" y="8476107"/>
                    <a:pt x="0" y="8464676"/>
                    <a:pt x="0" y="8450707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450015" y="2920454"/>
            <a:ext cx="850552" cy="38100"/>
            <a:chOff x="0" y="0"/>
            <a:chExt cx="1134070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850237" y="2620566"/>
            <a:ext cx="637877" cy="637878"/>
            <a:chOff x="0" y="0"/>
            <a:chExt cx="850503" cy="8505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7956575" y="2673698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r="-23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9586764" y="2717899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Beta Test - Now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86764" y="3330922"/>
            <a:ext cx="7708999" cy="453629"/>
            <a:chOff x="0" y="0"/>
            <a:chExt cx="10278665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78665" cy="604838"/>
            </a:xfrm>
            <a:custGeom>
              <a:avLst/>
              <a:gdLst/>
              <a:ahLst/>
              <a:cxnLst/>
              <a:rect l="l" t="t" r="r" b="b"/>
              <a:pathLst>
                <a:path w="10278665" h="604838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027866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5,000 users, 92% satisfaction, 4.8/5 app rating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50015" y="4651474"/>
            <a:ext cx="850552" cy="38100"/>
            <a:chOff x="0" y="0"/>
            <a:chExt cx="1134070" cy="50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850237" y="4351585"/>
            <a:ext cx="637877" cy="637877"/>
            <a:chOff x="0" y="0"/>
            <a:chExt cx="850503" cy="8505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26" name="Freeform 26" descr="preencoded.png"/>
          <p:cNvSpPr/>
          <p:nvPr/>
        </p:nvSpPr>
        <p:spPr>
          <a:xfrm>
            <a:off x="7956575" y="4404718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r="-233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9586764" y="4448919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Q4 2025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6764" y="5061942"/>
            <a:ext cx="7708999" cy="453629"/>
            <a:chOff x="0" y="0"/>
            <a:chExt cx="10278665" cy="6048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278665" cy="604838"/>
            </a:xfrm>
            <a:custGeom>
              <a:avLst/>
              <a:gdLst/>
              <a:ahLst/>
              <a:cxnLst/>
              <a:rect l="l" t="t" r="r" b="b"/>
              <a:pathLst>
                <a:path w="10278665" h="604838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1027866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Full launch in 10 key metropolitan areas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450015" y="6382494"/>
            <a:ext cx="850552" cy="38100"/>
            <a:chOff x="0" y="0"/>
            <a:chExt cx="1134070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7850237" y="6082605"/>
            <a:ext cx="637877" cy="637877"/>
            <a:chOff x="0" y="0"/>
            <a:chExt cx="850503" cy="8505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37" name="Freeform 37" descr="preencoded.png"/>
          <p:cNvSpPr/>
          <p:nvPr/>
        </p:nvSpPr>
        <p:spPr>
          <a:xfrm>
            <a:off x="7956575" y="6135737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r="-233"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9586764" y="6179939"/>
            <a:ext cx="3544044" cy="442912"/>
            <a:chOff x="0" y="0"/>
            <a:chExt cx="4725392" cy="59055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2026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586764" y="6792962"/>
            <a:ext cx="7708999" cy="453629"/>
            <a:chOff x="0" y="0"/>
            <a:chExt cx="10278665" cy="60483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278665" cy="604838"/>
            </a:xfrm>
            <a:custGeom>
              <a:avLst/>
              <a:gdLst/>
              <a:ahLst/>
              <a:cxnLst/>
              <a:rect l="l" t="t" r="r" b="b"/>
              <a:pathLst>
                <a:path w="10278665" h="604838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95250"/>
              <a:ext cx="1027866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Nationwide expansion + chronic care management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450015" y="8113514"/>
            <a:ext cx="850552" cy="38100"/>
            <a:chOff x="0" y="0"/>
            <a:chExt cx="1134070" cy="50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7850237" y="7813625"/>
            <a:ext cx="637877" cy="637877"/>
            <a:chOff x="0" y="0"/>
            <a:chExt cx="850503" cy="85050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id="48" name="Freeform 48" descr="preencoded.png"/>
          <p:cNvSpPr/>
          <p:nvPr/>
        </p:nvSpPr>
        <p:spPr>
          <a:xfrm>
            <a:off x="7956575" y="7866758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3" r="-233"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9586764" y="7910959"/>
            <a:ext cx="3544044" cy="442912"/>
            <a:chOff x="0" y="0"/>
            <a:chExt cx="4725392" cy="59055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2027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9586764" y="8523982"/>
            <a:ext cx="7708999" cy="453629"/>
            <a:chOff x="0" y="0"/>
            <a:chExt cx="10278665" cy="60483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0278665" cy="604838"/>
            </a:xfrm>
            <a:custGeom>
              <a:avLst/>
              <a:gdLst/>
              <a:ahLst/>
              <a:cxnLst/>
              <a:rect l="l" t="t" r="r" b="b"/>
              <a:pathLst>
                <a:path w="10278665" h="604838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95250"/>
              <a:ext cx="1027866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International expansion + predictive care AI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69020" y="762892"/>
            <a:ext cx="6921699" cy="865138"/>
            <a:chOff x="0" y="0"/>
            <a:chExt cx="9228932" cy="11535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28932" cy="1153517"/>
            </a:xfrm>
            <a:custGeom>
              <a:avLst/>
              <a:gdLst/>
              <a:ahLst/>
              <a:cxnLst/>
              <a:rect l="l" t="t" r="r" b="b"/>
              <a:pathLst>
                <a:path w="9228932" h="1153517">
                  <a:moveTo>
                    <a:pt x="0" y="0"/>
                  </a:moveTo>
                  <a:lnTo>
                    <a:pt x="9228932" y="0"/>
                  </a:lnTo>
                  <a:lnTo>
                    <a:pt x="9228932" y="1153517"/>
                  </a:lnTo>
                  <a:lnTo>
                    <a:pt x="0" y="11535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228932" cy="11916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Business Model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4044851" y="2181671"/>
            <a:ext cx="2023170" cy="1595140"/>
          </a:xfrm>
          <a:custGeom>
            <a:avLst/>
            <a:gdLst/>
            <a:ahLst/>
            <a:cxnLst/>
            <a:rect l="l" t="t" r="r" b="b"/>
            <a:pathLst>
              <a:path w="2023170" h="1595140">
                <a:moveTo>
                  <a:pt x="0" y="0"/>
                </a:moveTo>
                <a:lnTo>
                  <a:pt x="2023170" y="0"/>
                </a:lnTo>
                <a:lnTo>
                  <a:pt x="2023170" y="1595140"/>
                </a:lnTo>
                <a:lnTo>
                  <a:pt x="0" y="1595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" r="-44"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4861620" y="2933551"/>
            <a:ext cx="389335" cy="486668"/>
          </a:xfrm>
          <a:custGeom>
            <a:avLst/>
            <a:gdLst/>
            <a:ahLst/>
            <a:cxnLst/>
            <a:rect l="l" t="t" r="r" b="b"/>
            <a:pathLst>
              <a:path w="389335" h="486668">
                <a:moveTo>
                  <a:pt x="0" y="0"/>
                </a:moveTo>
                <a:lnTo>
                  <a:pt x="389335" y="0"/>
                </a:lnTo>
                <a:lnTo>
                  <a:pt x="389335" y="486668"/>
                </a:lnTo>
                <a:lnTo>
                  <a:pt x="0" y="486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4" r="-244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344841" y="2458491"/>
            <a:ext cx="2328862" cy="432495"/>
            <a:chOff x="0" y="0"/>
            <a:chExt cx="3105150" cy="5766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05150" cy="576660"/>
            </a:xfrm>
            <a:custGeom>
              <a:avLst/>
              <a:gdLst/>
              <a:ahLst/>
              <a:cxnLst/>
              <a:rect l="l" t="t" r="r" b="b"/>
              <a:pathLst>
                <a:path w="3105150" h="576660">
                  <a:moveTo>
                    <a:pt x="0" y="0"/>
                  </a:moveTo>
                  <a:lnTo>
                    <a:pt x="3105150" y="0"/>
                  </a:lnTo>
                  <a:lnTo>
                    <a:pt x="3105150" y="576660"/>
                  </a:lnTo>
                  <a:lnTo>
                    <a:pt x="0" y="57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105150" cy="59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Profitability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44841" y="3057079"/>
            <a:ext cx="2328862" cy="442912"/>
            <a:chOff x="0" y="0"/>
            <a:chExt cx="3105150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05150" cy="590550"/>
            </a:xfrm>
            <a:custGeom>
              <a:avLst/>
              <a:gdLst/>
              <a:ahLst/>
              <a:cxnLst/>
              <a:rect l="l" t="t" r="r" b="b"/>
              <a:pathLst>
                <a:path w="3105150" h="590550">
                  <a:moveTo>
                    <a:pt x="0" y="0"/>
                  </a:moveTo>
                  <a:lnTo>
                    <a:pt x="3105150" y="0"/>
                  </a:lnTo>
                  <a:lnTo>
                    <a:pt x="310515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3105150" cy="695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Projected Q2 2027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37225" y="3792290"/>
            <a:ext cx="11112550" cy="19050"/>
            <a:chOff x="0" y="0"/>
            <a:chExt cx="14816733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816710" cy="25400"/>
            </a:xfrm>
            <a:custGeom>
              <a:avLst/>
              <a:gdLst/>
              <a:ahLst/>
              <a:cxnLst/>
              <a:rect l="l" t="t" r="r" b="b"/>
              <a:pathLst>
                <a:path w="148167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804010" y="0"/>
                  </a:lnTo>
                  <a:cubicBezTo>
                    <a:pt x="14810995" y="0"/>
                    <a:pt x="14816710" y="5715"/>
                    <a:pt x="14816710" y="12700"/>
                  </a:cubicBezTo>
                  <a:cubicBezTo>
                    <a:pt x="14816710" y="19685"/>
                    <a:pt x="14810995" y="25400"/>
                    <a:pt x="148040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3033118" y="3846016"/>
            <a:ext cx="4046488" cy="1595140"/>
          </a:xfrm>
          <a:custGeom>
            <a:avLst/>
            <a:gdLst/>
            <a:ahLst/>
            <a:cxnLst/>
            <a:rect l="l" t="t" r="r" b="b"/>
            <a:pathLst>
              <a:path w="4046488" h="1595140">
                <a:moveTo>
                  <a:pt x="0" y="0"/>
                </a:moveTo>
                <a:lnTo>
                  <a:pt x="4046487" y="0"/>
                </a:lnTo>
                <a:lnTo>
                  <a:pt x="4046487" y="1595140"/>
                </a:lnTo>
                <a:lnTo>
                  <a:pt x="0" y="159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0" r="-160"/>
            </a:stretch>
          </a:blipFill>
        </p:spPr>
      </p:sp>
      <p:sp>
        <p:nvSpPr>
          <p:cNvPr id="19" name="Freeform 19" descr="preencoded.png"/>
          <p:cNvSpPr/>
          <p:nvPr/>
        </p:nvSpPr>
        <p:spPr>
          <a:xfrm>
            <a:off x="4861620" y="4400252"/>
            <a:ext cx="389335" cy="486668"/>
          </a:xfrm>
          <a:custGeom>
            <a:avLst/>
            <a:gdLst/>
            <a:ahLst/>
            <a:cxnLst/>
            <a:rect l="l" t="t" r="r" b="b"/>
            <a:pathLst>
              <a:path w="389335" h="486668">
                <a:moveTo>
                  <a:pt x="0" y="0"/>
                </a:moveTo>
                <a:lnTo>
                  <a:pt x="389335" y="0"/>
                </a:lnTo>
                <a:lnTo>
                  <a:pt x="389335" y="486668"/>
                </a:lnTo>
                <a:lnTo>
                  <a:pt x="0" y="486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4" r="-244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7356425" y="4122836"/>
            <a:ext cx="3977580" cy="432495"/>
            <a:chOff x="0" y="0"/>
            <a:chExt cx="5303440" cy="576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03440" cy="576660"/>
            </a:xfrm>
            <a:custGeom>
              <a:avLst/>
              <a:gdLst/>
              <a:ahLst/>
              <a:cxnLst/>
              <a:rect l="l" t="t" r="r" b="b"/>
              <a:pathLst>
                <a:path w="5303440" h="576660">
                  <a:moveTo>
                    <a:pt x="0" y="0"/>
                  </a:moveTo>
                  <a:lnTo>
                    <a:pt x="5303440" y="0"/>
                  </a:lnTo>
                  <a:lnTo>
                    <a:pt x="5303440" y="576660"/>
                  </a:lnTo>
                  <a:lnTo>
                    <a:pt x="0" y="57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5303440" cy="59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Enterprise Partnerships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56425" y="4721424"/>
            <a:ext cx="3977580" cy="442912"/>
            <a:chOff x="0" y="0"/>
            <a:chExt cx="5303440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03440" cy="590550"/>
            </a:xfrm>
            <a:custGeom>
              <a:avLst/>
              <a:gdLst/>
              <a:ahLst/>
              <a:cxnLst/>
              <a:rect l="l" t="t" r="r" b="b"/>
              <a:pathLst>
                <a:path w="5303440" h="590550">
                  <a:moveTo>
                    <a:pt x="0" y="0"/>
                  </a:moveTo>
                  <a:lnTo>
                    <a:pt x="5303440" y="0"/>
                  </a:lnTo>
                  <a:lnTo>
                    <a:pt x="530344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5303440" cy="695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3 Fortune 500 employers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148810" y="5456635"/>
            <a:ext cx="10100965" cy="19050"/>
            <a:chOff x="0" y="0"/>
            <a:chExt cx="13467953" cy="25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467969" cy="25400"/>
            </a:xfrm>
            <a:custGeom>
              <a:avLst/>
              <a:gdLst/>
              <a:ahLst/>
              <a:cxnLst/>
              <a:rect l="l" t="t" r="r" b="b"/>
              <a:pathLst>
                <a:path w="13467969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455269" y="0"/>
                  </a:lnTo>
                  <a:cubicBezTo>
                    <a:pt x="13462254" y="0"/>
                    <a:pt x="13467969" y="5715"/>
                    <a:pt x="13467969" y="12700"/>
                  </a:cubicBezTo>
                  <a:cubicBezTo>
                    <a:pt x="13467969" y="19685"/>
                    <a:pt x="13462254" y="25400"/>
                    <a:pt x="1345526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sp>
        <p:nvSpPr>
          <p:cNvPr id="28" name="Freeform 28" descr="preencoded.png"/>
          <p:cNvSpPr/>
          <p:nvPr/>
        </p:nvSpPr>
        <p:spPr>
          <a:xfrm>
            <a:off x="2021532" y="5510361"/>
            <a:ext cx="6069806" cy="1595140"/>
          </a:xfrm>
          <a:custGeom>
            <a:avLst/>
            <a:gdLst/>
            <a:ahLst/>
            <a:cxnLst/>
            <a:rect l="l" t="t" r="r" b="b"/>
            <a:pathLst>
              <a:path w="6069806" h="1595140">
                <a:moveTo>
                  <a:pt x="0" y="0"/>
                </a:moveTo>
                <a:lnTo>
                  <a:pt x="6069807" y="0"/>
                </a:lnTo>
                <a:lnTo>
                  <a:pt x="6069807" y="1595140"/>
                </a:lnTo>
                <a:lnTo>
                  <a:pt x="0" y="1595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0" r="-120"/>
            </a:stretch>
          </a:blipFill>
        </p:spPr>
      </p:sp>
      <p:sp>
        <p:nvSpPr>
          <p:cNvPr id="29" name="Freeform 29" descr="preencoded.png"/>
          <p:cNvSpPr/>
          <p:nvPr/>
        </p:nvSpPr>
        <p:spPr>
          <a:xfrm>
            <a:off x="4861620" y="6064598"/>
            <a:ext cx="389335" cy="486668"/>
          </a:xfrm>
          <a:custGeom>
            <a:avLst/>
            <a:gdLst/>
            <a:ahLst/>
            <a:cxnLst/>
            <a:rect l="l" t="t" r="r" b="b"/>
            <a:pathLst>
              <a:path w="389335" h="486668">
                <a:moveTo>
                  <a:pt x="0" y="0"/>
                </a:moveTo>
                <a:lnTo>
                  <a:pt x="389335" y="0"/>
                </a:lnTo>
                <a:lnTo>
                  <a:pt x="389335" y="486667"/>
                </a:lnTo>
                <a:lnTo>
                  <a:pt x="0" y="4866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4" r="-244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8368159" y="5787181"/>
            <a:ext cx="3764161" cy="432495"/>
            <a:chOff x="0" y="0"/>
            <a:chExt cx="5018882" cy="57666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18882" cy="576660"/>
            </a:xfrm>
            <a:custGeom>
              <a:avLst/>
              <a:gdLst/>
              <a:ahLst/>
              <a:cxnLst/>
              <a:rect l="l" t="t" r="r" b="b"/>
              <a:pathLst>
                <a:path w="5018882" h="576660">
                  <a:moveTo>
                    <a:pt x="0" y="0"/>
                  </a:moveTo>
                  <a:lnTo>
                    <a:pt x="5018882" y="0"/>
                  </a:lnTo>
                  <a:lnTo>
                    <a:pt x="5018882" y="576660"/>
                  </a:lnTo>
                  <a:lnTo>
                    <a:pt x="0" y="57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5018882" cy="59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Doctor Revenue Share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368159" y="6385769"/>
            <a:ext cx="3764161" cy="442912"/>
            <a:chOff x="0" y="0"/>
            <a:chExt cx="5018882" cy="5905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18882" cy="590550"/>
            </a:xfrm>
            <a:custGeom>
              <a:avLst/>
              <a:gdLst/>
              <a:ahLst/>
              <a:cxnLst/>
              <a:rect l="l" t="t" r="r" b="b"/>
              <a:pathLst>
                <a:path w="5018882" h="590550">
                  <a:moveTo>
                    <a:pt x="0" y="0"/>
                  </a:moveTo>
                  <a:lnTo>
                    <a:pt x="5018882" y="0"/>
                  </a:lnTo>
                  <a:lnTo>
                    <a:pt x="501888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5018882" cy="695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85/15 split with physicians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160544" y="7120979"/>
            <a:ext cx="9089231" cy="19050"/>
            <a:chOff x="0" y="0"/>
            <a:chExt cx="12118975" cy="25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2118975" cy="25400"/>
            </a:xfrm>
            <a:custGeom>
              <a:avLst/>
              <a:gdLst/>
              <a:ahLst/>
              <a:cxnLst/>
              <a:rect l="l" t="t" r="r" b="b"/>
              <a:pathLst>
                <a:path w="1211897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106275" y="0"/>
                  </a:lnTo>
                  <a:cubicBezTo>
                    <a:pt x="12113260" y="0"/>
                    <a:pt x="12118975" y="5715"/>
                    <a:pt x="12118975" y="12700"/>
                  </a:cubicBezTo>
                  <a:cubicBezTo>
                    <a:pt x="12118975" y="19685"/>
                    <a:pt x="12113260" y="25400"/>
                    <a:pt x="1210627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sp>
        <p:nvSpPr>
          <p:cNvPr id="38" name="Freeform 38" descr="preencoded.png"/>
          <p:cNvSpPr/>
          <p:nvPr/>
        </p:nvSpPr>
        <p:spPr>
          <a:xfrm>
            <a:off x="1009799" y="7174706"/>
            <a:ext cx="8093125" cy="1595140"/>
          </a:xfrm>
          <a:custGeom>
            <a:avLst/>
            <a:gdLst/>
            <a:ahLst/>
            <a:cxnLst/>
            <a:rect l="l" t="t" r="r" b="b"/>
            <a:pathLst>
              <a:path w="8093125" h="1595140">
                <a:moveTo>
                  <a:pt x="0" y="0"/>
                </a:moveTo>
                <a:lnTo>
                  <a:pt x="8093125" y="0"/>
                </a:lnTo>
                <a:lnTo>
                  <a:pt x="8093125" y="1595140"/>
                </a:lnTo>
                <a:lnTo>
                  <a:pt x="0" y="1595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9" r="-159"/>
            </a:stretch>
          </a:blipFill>
        </p:spPr>
      </p:sp>
      <p:sp>
        <p:nvSpPr>
          <p:cNvPr id="39" name="Freeform 39" descr="preencoded.png"/>
          <p:cNvSpPr/>
          <p:nvPr/>
        </p:nvSpPr>
        <p:spPr>
          <a:xfrm>
            <a:off x="4861620" y="7728942"/>
            <a:ext cx="389335" cy="486668"/>
          </a:xfrm>
          <a:custGeom>
            <a:avLst/>
            <a:gdLst/>
            <a:ahLst/>
            <a:cxnLst/>
            <a:rect l="l" t="t" r="r" b="b"/>
            <a:pathLst>
              <a:path w="389335" h="486668">
                <a:moveTo>
                  <a:pt x="0" y="0"/>
                </a:moveTo>
                <a:lnTo>
                  <a:pt x="389335" y="0"/>
                </a:lnTo>
                <a:lnTo>
                  <a:pt x="389335" y="486668"/>
                </a:lnTo>
                <a:lnTo>
                  <a:pt x="0" y="4866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44" r="-244"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9379744" y="7451526"/>
            <a:ext cx="3460849" cy="432495"/>
            <a:chOff x="0" y="0"/>
            <a:chExt cx="4614465" cy="57666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614465" cy="576660"/>
            </a:xfrm>
            <a:custGeom>
              <a:avLst/>
              <a:gdLst/>
              <a:ahLst/>
              <a:cxnLst/>
              <a:rect l="l" t="t" r="r" b="b"/>
              <a:pathLst>
                <a:path w="4614465" h="576660">
                  <a:moveTo>
                    <a:pt x="0" y="0"/>
                  </a:moveTo>
                  <a:lnTo>
                    <a:pt x="4614465" y="0"/>
                  </a:lnTo>
                  <a:lnTo>
                    <a:pt x="4614465" y="576660"/>
                  </a:lnTo>
                  <a:lnTo>
                    <a:pt x="0" y="57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4614465" cy="59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Subscription Model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379744" y="8050114"/>
            <a:ext cx="3689151" cy="442912"/>
            <a:chOff x="0" y="0"/>
            <a:chExt cx="4918868" cy="59055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918868" cy="590550"/>
            </a:xfrm>
            <a:custGeom>
              <a:avLst/>
              <a:gdLst/>
              <a:ahLst/>
              <a:cxnLst/>
              <a:rect l="l" t="t" r="r" b="b"/>
              <a:pathLst>
                <a:path w="4918868" h="590550">
                  <a:moveTo>
                    <a:pt x="0" y="0"/>
                  </a:moveTo>
                  <a:lnTo>
                    <a:pt x="4918868" y="0"/>
                  </a:lnTo>
                  <a:lnTo>
                    <a:pt x="491886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04775"/>
              <a:ext cx="4918868" cy="695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Ksh.5000-Ksh.20,000/month options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69020" y="9081195"/>
            <a:ext cx="16349960" cy="442912"/>
            <a:chOff x="0" y="0"/>
            <a:chExt cx="21799947" cy="59055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1799947" cy="590550"/>
            </a:xfrm>
            <a:custGeom>
              <a:avLst/>
              <a:gdLst/>
              <a:ahLst/>
              <a:cxnLst/>
              <a:rect l="l" t="t" r="r" b="b"/>
              <a:pathLst>
                <a:path w="21799947" h="590550">
                  <a:moveTo>
                    <a:pt x="0" y="0"/>
                  </a:moveTo>
                  <a:lnTo>
                    <a:pt x="21799947" y="0"/>
                  </a:lnTo>
                  <a:lnTo>
                    <a:pt x="2179994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104775"/>
              <a:ext cx="21799947" cy="695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Projected revenue: ksh30M by end of 2026, Ksh.55M by 2027.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07962" y="478631"/>
            <a:ext cx="4342954" cy="542776"/>
            <a:chOff x="0" y="0"/>
            <a:chExt cx="5790605" cy="7237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90605" cy="723702"/>
            </a:xfrm>
            <a:custGeom>
              <a:avLst/>
              <a:gdLst/>
              <a:ahLst/>
              <a:cxnLst/>
              <a:rect l="l" t="t" r="r" b="b"/>
              <a:pathLst>
                <a:path w="5790605" h="723702">
                  <a:moveTo>
                    <a:pt x="0" y="0"/>
                  </a:moveTo>
                  <a:lnTo>
                    <a:pt x="5790605" y="0"/>
                  </a:lnTo>
                  <a:lnTo>
                    <a:pt x="5790605" y="723702"/>
                  </a:lnTo>
                  <a:lnTo>
                    <a:pt x="0" y="7237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790605" cy="7427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49"/>
                </a:lnSpc>
              </a:pPr>
              <a:r>
                <a:rPr lang="en-US" sz="3374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Team &amp; Ask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7962" y="1281856"/>
            <a:ext cx="5020270" cy="1000720"/>
            <a:chOff x="0" y="0"/>
            <a:chExt cx="6693693" cy="13342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93789" cy="1334389"/>
            </a:xfrm>
            <a:custGeom>
              <a:avLst/>
              <a:gdLst/>
              <a:ahLst/>
              <a:cxnLst/>
              <a:rect l="l" t="t" r="r" b="b"/>
              <a:pathLst>
                <a:path w="6693789" h="1334389">
                  <a:moveTo>
                    <a:pt x="0" y="34798"/>
                  </a:moveTo>
                  <a:cubicBezTo>
                    <a:pt x="0" y="15494"/>
                    <a:pt x="15494" y="0"/>
                    <a:pt x="34798" y="0"/>
                  </a:cubicBezTo>
                  <a:lnTo>
                    <a:pt x="6658991" y="0"/>
                  </a:lnTo>
                  <a:cubicBezTo>
                    <a:pt x="6678168" y="0"/>
                    <a:pt x="6693789" y="15494"/>
                    <a:pt x="6693789" y="34798"/>
                  </a:cubicBezTo>
                  <a:lnTo>
                    <a:pt x="6693789" y="1299591"/>
                  </a:lnTo>
                  <a:cubicBezTo>
                    <a:pt x="6693789" y="1318768"/>
                    <a:pt x="6678295" y="1334389"/>
                    <a:pt x="6658991" y="1334389"/>
                  </a:cubicBezTo>
                  <a:lnTo>
                    <a:pt x="34798" y="1334389"/>
                  </a:lnTo>
                  <a:cubicBezTo>
                    <a:pt x="15621" y="1334389"/>
                    <a:pt x="0" y="1318895"/>
                    <a:pt x="0" y="129959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81645" y="1455539"/>
            <a:ext cx="2597498" cy="271314"/>
            <a:chOff x="0" y="0"/>
            <a:chExt cx="3463330" cy="3617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63330" cy="361752"/>
            </a:xfrm>
            <a:custGeom>
              <a:avLst/>
              <a:gdLst/>
              <a:ahLst/>
              <a:cxnLst/>
              <a:rect l="l" t="t" r="r" b="b"/>
              <a:pathLst>
                <a:path w="3463330" h="361752">
                  <a:moveTo>
                    <a:pt x="0" y="0"/>
                  </a:moveTo>
                  <a:lnTo>
                    <a:pt x="3463330" y="0"/>
                  </a:lnTo>
                  <a:lnTo>
                    <a:pt x="3463330" y="361752"/>
                  </a:lnTo>
                  <a:lnTo>
                    <a:pt x="0" y="361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3463330" cy="3712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24"/>
                </a:lnSpc>
              </a:pPr>
              <a:r>
                <a:rPr lang="en-US" sz="1687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Stephen Okoth - CEO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1645" y="1831032"/>
            <a:ext cx="4672905" cy="277862"/>
            <a:chOff x="0" y="0"/>
            <a:chExt cx="6230540" cy="3704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30540" cy="370483"/>
            </a:xfrm>
            <a:custGeom>
              <a:avLst/>
              <a:gdLst/>
              <a:ahLst/>
              <a:cxnLst/>
              <a:rect l="l" t="t" r="r" b="b"/>
              <a:pathLst>
                <a:path w="6230540" h="370483">
                  <a:moveTo>
                    <a:pt x="0" y="0"/>
                  </a:moveTo>
                  <a:lnTo>
                    <a:pt x="6230540" y="0"/>
                  </a:lnTo>
                  <a:lnTo>
                    <a:pt x="6230540" y="370483"/>
                  </a:lnTo>
                  <a:lnTo>
                    <a:pt x="0" y="370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230540" cy="4276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87"/>
                </a:lnSpc>
              </a:pPr>
              <a:r>
                <a:rPr lang="en-US" sz="1312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Chief Development Officer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801916" y="1281856"/>
            <a:ext cx="5020270" cy="1000720"/>
            <a:chOff x="0" y="0"/>
            <a:chExt cx="6693693" cy="13342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3789" cy="1334389"/>
            </a:xfrm>
            <a:custGeom>
              <a:avLst/>
              <a:gdLst/>
              <a:ahLst/>
              <a:cxnLst/>
              <a:rect l="l" t="t" r="r" b="b"/>
              <a:pathLst>
                <a:path w="6693789" h="1334389">
                  <a:moveTo>
                    <a:pt x="0" y="34798"/>
                  </a:moveTo>
                  <a:cubicBezTo>
                    <a:pt x="0" y="15494"/>
                    <a:pt x="15494" y="0"/>
                    <a:pt x="34798" y="0"/>
                  </a:cubicBezTo>
                  <a:lnTo>
                    <a:pt x="6658991" y="0"/>
                  </a:lnTo>
                  <a:cubicBezTo>
                    <a:pt x="6678168" y="0"/>
                    <a:pt x="6693789" y="15494"/>
                    <a:pt x="6693789" y="34798"/>
                  </a:cubicBezTo>
                  <a:lnTo>
                    <a:pt x="6693789" y="1299591"/>
                  </a:lnTo>
                  <a:cubicBezTo>
                    <a:pt x="6693789" y="1318768"/>
                    <a:pt x="6678295" y="1334389"/>
                    <a:pt x="6658991" y="1334389"/>
                  </a:cubicBezTo>
                  <a:lnTo>
                    <a:pt x="34798" y="1334389"/>
                  </a:lnTo>
                  <a:cubicBezTo>
                    <a:pt x="15621" y="1334389"/>
                    <a:pt x="0" y="1318895"/>
                    <a:pt x="0" y="129959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975597" y="1455538"/>
            <a:ext cx="2171403" cy="826967"/>
            <a:chOff x="0" y="0"/>
            <a:chExt cx="2895203" cy="3617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95203" cy="361752"/>
            </a:xfrm>
            <a:custGeom>
              <a:avLst/>
              <a:gdLst/>
              <a:ahLst/>
              <a:cxnLst/>
              <a:rect l="l" t="t" r="r" b="b"/>
              <a:pathLst>
                <a:path w="2895203" h="361752">
                  <a:moveTo>
                    <a:pt x="0" y="0"/>
                  </a:moveTo>
                  <a:lnTo>
                    <a:pt x="2895203" y="0"/>
                  </a:lnTo>
                  <a:lnTo>
                    <a:pt x="2895203" y="361752"/>
                  </a:lnTo>
                  <a:lnTo>
                    <a:pt x="0" y="361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2895203" cy="3712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24"/>
                </a:lnSpc>
              </a:pPr>
              <a:r>
                <a:rPr lang="en-US" sz="1687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Dr. Samuel </a:t>
              </a:r>
              <a:r>
                <a:rPr lang="en-US" sz="1687" dirty="0" err="1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Atandi</a:t>
              </a:r>
              <a:endParaRPr lang="en-US" sz="1687" dirty="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endParaRPr>
            </a:p>
            <a:p>
              <a:pPr algn="l">
                <a:lnSpc>
                  <a:spcPts val="2124"/>
                </a:lnSpc>
              </a:pPr>
              <a:r>
                <a:rPr lang="en-US" sz="1687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Chief Consultant, KNH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75597" y="1831032"/>
            <a:ext cx="4672905" cy="277862"/>
            <a:chOff x="0" y="0"/>
            <a:chExt cx="6230540" cy="37048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230540" cy="370483"/>
            </a:xfrm>
            <a:custGeom>
              <a:avLst/>
              <a:gdLst/>
              <a:ahLst/>
              <a:cxnLst/>
              <a:rect l="l" t="t" r="r" b="b"/>
              <a:pathLst>
                <a:path w="6230540" h="370483">
                  <a:moveTo>
                    <a:pt x="0" y="0"/>
                  </a:moveTo>
                  <a:lnTo>
                    <a:pt x="6230540" y="0"/>
                  </a:lnTo>
                  <a:lnTo>
                    <a:pt x="6230540" y="370483"/>
                  </a:lnTo>
                  <a:lnTo>
                    <a:pt x="0" y="370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6230540" cy="4276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87"/>
                </a:lnSpc>
              </a:pPr>
              <a:endParaRPr lang="en-US" sz="1312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962" y="2456259"/>
            <a:ext cx="10214074" cy="1000720"/>
            <a:chOff x="0" y="0"/>
            <a:chExt cx="13618765" cy="133429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618845" cy="1334389"/>
            </a:xfrm>
            <a:custGeom>
              <a:avLst/>
              <a:gdLst/>
              <a:ahLst/>
              <a:cxnLst/>
              <a:rect l="l" t="t" r="r" b="b"/>
              <a:pathLst>
                <a:path w="13618845" h="1334389">
                  <a:moveTo>
                    <a:pt x="0" y="34798"/>
                  </a:moveTo>
                  <a:cubicBezTo>
                    <a:pt x="0" y="15494"/>
                    <a:pt x="15494" y="0"/>
                    <a:pt x="34798" y="0"/>
                  </a:cubicBezTo>
                  <a:lnTo>
                    <a:pt x="13584047" y="0"/>
                  </a:lnTo>
                  <a:cubicBezTo>
                    <a:pt x="13603224" y="0"/>
                    <a:pt x="13618845" y="15494"/>
                    <a:pt x="13618845" y="34798"/>
                  </a:cubicBezTo>
                  <a:lnTo>
                    <a:pt x="13618845" y="1299591"/>
                  </a:lnTo>
                  <a:cubicBezTo>
                    <a:pt x="13618845" y="1318768"/>
                    <a:pt x="13603351" y="1334389"/>
                    <a:pt x="13584047" y="1334389"/>
                  </a:cubicBezTo>
                  <a:lnTo>
                    <a:pt x="34798" y="1334389"/>
                  </a:lnTo>
                  <a:cubicBezTo>
                    <a:pt x="15621" y="1334389"/>
                    <a:pt x="0" y="1318895"/>
                    <a:pt x="0" y="129959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781645" y="2629941"/>
            <a:ext cx="2359372" cy="271314"/>
            <a:chOff x="0" y="0"/>
            <a:chExt cx="3145830" cy="36175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145830" cy="361752"/>
            </a:xfrm>
            <a:custGeom>
              <a:avLst/>
              <a:gdLst/>
              <a:ahLst/>
              <a:cxnLst/>
              <a:rect l="l" t="t" r="r" b="b"/>
              <a:pathLst>
                <a:path w="3145830" h="361752">
                  <a:moveTo>
                    <a:pt x="0" y="0"/>
                  </a:moveTo>
                  <a:lnTo>
                    <a:pt x="3145830" y="0"/>
                  </a:lnTo>
                  <a:lnTo>
                    <a:pt x="3145830" y="361752"/>
                  </a:lnTo>
                  <a:lnTo>
                    <a:pt x="0" y="361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3145830" cy="3712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24"/>
                </a:lnSpc>
              </a:pPr>
              <a:r>
                <a:rPr lang="en-US" sz="1687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Dr. Lence Were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81645" y="3005435"/>
            <a:ext cx="9866710" cy="277863"/>
            <a:chOff x="0" y="0"/>
            <a:chExt cx="13155613" cy="37048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155614" cy="370483"/>
            </a:xfrm>
            <a:custGeom>
              <a:avLst/>
              <a:gdLst/>
              <a:ahLst/>
              <a:cxnLst/>
              <a:rect l="l" t="t" r="r" b="b"/>
              <a:pathLst>
                <a:path w="13155614" h="370483">
                  <a:moveTo>
                    <a:pt x="0" y="0"/>
                  </a:moveTo>
                  <a:lnTo>
                    <a:pt x="13155614" y="0"/>
                  </a:lnTo>
                  <a:lnTo>
                    <a:pt x="13155614" y="370483"/>
                  </a:lnTo>
                  <a:lnTo>
                    <a:pt x="0" y="370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3155613" cy="4276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87"/>
                </a:lnSpc>
              </a:pPr>
              <a:r>
                <a:rPr lang="en-US" sz="1312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Telemedicine Expert with a start-up </a:t>
              </a:r>
              <a:r>
                <a:rPr lang="en-US" sz="1312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Ksh</a:t>
              </a:r>
              <a:r>
                <a:rPr lang="en-US" sz="1312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. 5B.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07962" y="3739157"/>
            <a:ext cx="10214074" cy="573138"/>
            <a:chOff x="0" y="0"/>
            <a:chExt cx="13618765" cy="76418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618766" cy="764183"/>
            </a:xfrm>
            <a:custGeom>
              <a:avLst/>
              <a:gdLst/>
              <a:ahLst/>
              <a:cxnLst/>
              <a:rect l="l" t="t" r="r" b="b"/>
              <a:pathLst>
                <a:path w="13618766" h="764183">
                  <a:moveTo>
                    <a:pt x="0" y="0"/>
                  </a:moveTo>
                  <a:lnTo>
                    <a:pt x="13618766" y="0"/>
                  </a:lnTo>
                  <a:lnTo>
                    <a:pt x="13618766" y="764183"/>
                  </a:lnTo>
                  <a:lnTo>
                    <a:pt x="0" y="7641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95250"/>
              <a:ext cx="13618765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99"/>
                </a:lnSpc>
              </a:pPr>
              <a:r>
                <a:rPr lang="en-US" sz="4499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Ksh.20M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629299" y="4529286"/>
            <a:ext cx="2171403" cy="271314"/>
            <a:chOff x="0" y="0"/>
            <a:chExt cx="2895203" cy="36175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895203" cy="361752"/>
            </a:xfrm>
            <a:custGeom>
              <a:avLst/>
              <a:gdLst/>
              <a:ahLst/>
              <a:cxnLst/>
              <a:rect l="l" t="t" r="r" b="b"/>
              <a:pathLst>
                <a:path w="2895203" h="361752">
                  <a:moveTo>
                    <a:pt x="0" y="0"/>
                  </a:moveTo>
                  <a:lnTo>
                    <a:pt x="2895203" y="0"/>
                  </a:lnTo>
                  <a:lnTo>
                    <a:pt x="2895203" y="361752"/>
                  </a:lnTo>
                  <a:lnTo>
                    <a:pt x="0" y="361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2895203" cy="3712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24"/>
                </a:lnSpc>
              </a:pPr>
              <a:r>
                <a:rPr lang="en-US" sz="16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Total Seed Ask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07962" y="5408414"/>
            <a:ext cx="10214074" cy="573137"/>
            <a:chOff x="0" y="0"/>
            <a:chExt cx="13618765" cy="76418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618766" cy="764183"/>
            </a:xfrm>
            <a:custGeom>
              <a:avLst/>
              <a:gdLst/>
              <a:ahLst/>
              <a:cxnLst/>
              <a:rect l="l" t="t" r="r" b="b"/>
              <a:pathLst>
                <a:path w="13618766" h="764183">
                  <a:moveTo>
                    <a:pt x="0" y="0"/>
                  </a:moveTo>
                  <a:lnTo>
                    <a:pt x="13618766" y="0"/>
                  </a:lnTo>
                  <a:lnTo>
                    <a:pt x="13618766" y="764183"/>
                  </a:lnTo>
                  <a:lnTo>
                    <a:pt x="0" y="7641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95250"/>
              <a:ext cx="13618765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99"/>
                </a:lnSpc>
              </a:pPr>
              <a:r>
                <a:rPr lang="en-US" sz="4499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Ksh.18.5M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4629299" y="6198542"/>
            <a:ext cx="2171403" cy="271314"/>
            <a:chOff x="0" y="0"/>
            <a:chExt cx="2895203" cy="36175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895203" cy="361752"/>
            </a:xfrm>
            <a:custGeom>
              <a:avLst/>
              <a:gdLst/>
              <a:ahLst/>
              <a:cxnLst/>
              <a:rect l="l" t="t" r="r" b="b"/>
              <a:pathLst>
                <a:path w="2895203" h="361752">
                  <a:moveTo>
                    <a:pt x="0" y="0"/>
                  </a:moveTo>
                  <a:lnTo>
                    <a:pt x="2895203" y="0"/>
                  </a:lnTo>
                  <a:lnTo>
                    <a:pt x="2895203" y="361752"/>
                  </a:lnTo>
                  <a:lnTo>
                    <a:pt x="0" y="361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9525"/>
              <a:ext cx="2895203" cy="3712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24"/>
                </a:lnSpc>
              </a:pPr>
              <a:r>
                <a:rPr lang="en-US" sz="16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Engineering Team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07962" y="7077670"/>
            <a:ext cx="10214074" cy="573137"/>
            <a:chOff x="0" y="0"/>
            <a:chExt cx="13618765" cy="76418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3618766" cy="764183"/>
            </a:xfrm>
            <a:custGeom>
              <a:avLst/>
              <a:gdLst/>
              <a:ahLst/>
              <a:cxnLst/>
              <a:rect l="l" t="t" r="r" b="b"/>
              <a:pathLst>
                <a:path w="13618766" h="764183">
                  <a:moveTo>
                    <a:pt x="0" y="0"/>
                  </a:moveTo>
                  <a:lnTo>
                    <a:pt x="13618766" y="0"/>
                  </a:lnTo>
                  <a:lnTo>
                    <a:pt x="13618766" y="764183"/>
                  </a:lnTo>
                  <a:lnTo>
                    <a:pt x="0" y="7641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95250"/>
              <a:ext cx="13618765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99"/>
                </a:lnSpc>
              </a:pPr>
              <a:r>
                <a:rPr lang="en-US" sz="4499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Ksh.800K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4629299" y="7867799"/>
            <a:ext cx="2171403" cy="271314"/>
            <a:chOff x="0" y="0"/>
            <a:chExt cx="2895203" cy="36175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895203" cy="361752"/>
            </a:xfrm>
            <a:custGeom>
              <a:avLst/>
              <a:gdLst/>
              <a:ahLst/>
              <a:cxnLst/>
              <a:rect l="l" t="t" r="r" b="b"/>
              <a:pathLst>
                <a:path w="2895203" h="361752">
                  <a:moveTo>
                    <a:pt x="0" y="0"/>
                  </a:moveTo>
                  <a:lnTo>
                    <a:pt x="2895203" y="0"/>
                  </a:lnTo>
                  <a:lnTo>
                    <a:pt x="2895203" y="361752"/>
                  </a:lnTo>
                  <a:lnTo>
                    <a:pt x="0" y="361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2895203" cy="3712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24"/>
                </a:lnSpc>
              </a:pPr>
              <a:r>
                <a:rPr lang="en-US" sz="16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Doctor Network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07962" y="8746926"/>
            <a:ext cx="10214074" cy="573137"/>
            <a:chOff x="0" y="0"/>
            <a:chExt cx="13618765" cy="76418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3618766" cy="764183"/>
            </a:xfrm>
            <a:custGeom>
              <a:avLst/>
              <a:gdLst/>
              <a:ahLst/>
              <a:cxnLst/>
              <a:rect l="l" t="t" r="r" b="b"/>
              <a:pathLst>
                <a:path w="13618766" h="764183">
                  <a:moveTo>
                    <a:pt x="0" y="0"/>
                  </a:moveTo>
                  <a:lnTo>
                    <a:pt x="13618766" y="0"/>
                  </a:lnTo>
                  <a:lnTo>
                    <a:pt x="13618766" y="764183"/>
                  </a:lnTo>
                  <a:lnTo>
                    <a:pt x="0" y="7641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95250"/>
              <a:ext cx="13618765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99"/>
                </a:lnSpc>
              </a:pPr>
              <a:r>
                <a:rPr lang="en-US" sz="4499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Ksh.700K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4629299" y="9537055"/>
            <a:ext cx="2171403" cy="271314"/>
            <a:chOff x="0" y="0"/>
            <a:chExt cx="2895203" cy="36175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895203" cy="361752"/>
            </a:xfrm>
            <a:custGeom>
              <a:avLst/>
              <a:gdLst/>
              <a:ahLst/>
              <a:cxnLst/>
              <a:rect l="l" t="t" r="r" b="b"/>
              <a:pathLst>
                <a:path w="2895203" h="361752">
                  <a:moveTo>
                    <a:pt x="0" y="0"/>
                  </a:moveTo>
                  <a:lnTo>
                    <a:pt x="2895203" y="0"/>
                  </a:lnTo>
                  <a:lnTo>
                    <a:pt x="2895203" y="361752"/>
                  </a:lnTo>
                  <a:lnTo>
                    <a:pt x="0" y="361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9525"/>
              <a:ext cx="2895203" cy="3712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124"/>
                </a:lnSpc>
              </a:pPr>
              <a:r>
                <a:rPr lang="en-US" sz="16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Marketing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407</Words>
  <Application>Microsoft Office PowerPoint</Application>
  <PresentationFormat>Custom</PresentationFormat>
  <Paragraphs>108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Raleway Medium</vt:lpstr>
      <vt:lpstr>Raleway Bold</vt:lpstr>
      <vt:lpstr>Arial</vt:lpstr>
      <vt:lpstr>Calibri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HealthConnect-Connecting-Patients-with-Doctors.pptx</dc:title>
  <dc:creator>Admin</dc:creator>
  <cp:lastModifiedBy>Admin</cp:lastModifiedBy>
  <cp:revision>2</cp:revision>
  <dcterms:created xsi:type="dcterms:W3CDTF">2006-08-16T00:00:00Z</dcterms:created>
  <dcterms:modified xsi:type="dcterms:W3CDTF">2025-05-14T19:01:43Z</dcterms:modified>
  <dc:identifier>DAGncu0Y2O0</dc:identifier>
</cp:coreProperties>
</file>